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6858000" cx="12192000"/>
  <p:notesSz cx="6858000" cy="9144000"/>
  <p:embeddedFontLst>
    <p:embeddedFont>
      <p:font typeface="Poppins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21C00D6-2C2C-4DB4-A341-6C98CF08C2C4}">
  <a:tblStyle styleId="{421C00D6-2C2C-4DB4-A341-6C98CF08C2C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boldItalic.fntdata"/><Relationship Id="rId11" Type="http://schemas.openxmlformats.org/officeDocument/2006/relationships/slide" Target="slides/slide5.xml"/><Relationship Id="rId22" Type="http://schemas.openxmlformats.org/officeDocument/2006/relationships/font" Target="fonts/Lato-bold.fntdata"/><Relationship Id="rId10" Type="http://schemas.openxmlformats.org/officeDocument/2006/relationships/slide" Target="slides/slide4.xml"/><Relationship Id="rId21" Type="http://schemas.openxmlformats.org/officeDocument/2006/relationships/font" Target="fonts/Lato-regular.fntdata"/><Relationship Id="rId13" Type="http://schemas.openxmlformats.org/officeDocument/2006/relationships/slide" Target="slides/slide7.xml"/><Relationship Id="rId24" Type="http://schemas.openxmlformats.org/officeDocument/2006/relationships/font" Target="fonts/Lato-boldItalic.fntdata"/><Relationship Id="rId12" Type="http://schemas.openxmlformats.org/officeDocument/2006/relationships/slide" Target="slides/slide6.xml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Poppins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Poppins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Poppins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a91acb8c5a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a91acb8c5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a91acb8c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3a91acb8c5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a91e99977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3a91e99977c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a94c94af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3a94c94af2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0.png"/><Relationship Id="rId7" Type="http://schemas.openxmlformats.org/officeDocument/2006/relationships/image" Target="../media/image4.png"/><Relationship Id="rId8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32.png"/><Relationship Id="rId7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35.png"/><Relationship Id="rId5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24.png"/><Relationship Id="rId5" Type="http://schemas.openxmlformats.org/officeDocument/2006/relationships/image" Target="../media/image27.png"/><Relationship Id="rId6" Type="http://schemas.openxmlformats.org/officeDocument/2006/relationships/image" Target="../media/image23.png"/><Relationship Id="rId7" Type="http://schemas.openxmlformats.org/officeDocument/2006/relationships/image" Target="../media/image22.png"/><Relationship Id="rId8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295275" y="1180207"/>
            <a:ext cx="116016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 Scalable Agentic AI for Multi-Modal Video Classification, Summarization, and Analysis</a:t>
            </a:r>
            <a:endParaRPr sz="100">
              <a:solidFill>
                <a:schemeClr val="dk1"/>
              </a:solidFill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3567100" y="2305154"/>
            <a:ext cx="48150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5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AAI-521 </a:t>
            </a:r>
            <a:r>
              <a:rPr b="1" lang="en-US" sz="21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Ad</a:t>
            </a:r>
            <a:r>
              <a:rPr b="1" i="0" lang="en-US" sz="215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vanced </a:t>
            </a:r>
            <a:r>
              <a:rPr b="1" lang="en-US" sz="21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Multimodal</a:t>
            </a:r>
            <a:r>
              <a:rPr b="1" i="0" lang="en-US" sz="215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Video Analysis</a:t>
            </a:r>
            <a:endParaRPr b="1" sz="2200">
              <a:solidFill>
                <a:schemeClr val="dk1"/>
              </a:solidFill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3567100" y="4117387"/>
            <a:ext cx="5057700" cy="15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5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Gangadhar Singh Shiva | Nagarajan Mahalingam | Akshobhya Rao BV</a:t>
            </a:r>
            <a:endParaRPr b="1" i="0" sz="175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Team- 3</a:t>
            </a:r>
            <a:endParaRPr b="1" sz="17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rgbClr val="CBD5E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3567100" y="5722909"/>
            <a:ext cx="4959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University </a:t>
            </a:r>
            <a:r>
              <a:rPr b="1" i="0" lang="en-US" sz="135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San Diego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3567100" y="6055113"/>
            <a:ext cx="5057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December 2025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ank You Gears Circular Green Blue Squares (Provided by Getty Images)" id="251" name="Google Shape;2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2615" y="152400"/>
            <a:ext cx="1916984" cy="19169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ank You Gears Circular Green Blue Squares (Provided by Getty Images)" id="252" name="Google Shape;2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553201" cy="65532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ank You Gears Circular Green Blue Squares (Provided by Getty Images)" id="253" name="Google Shape;2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1" y="2221784"/>
            <a:ext cx="4483814" cy="4483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93" name="Google Shape;9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2399407"/>
            <a:ext cx="3492549" cy="31640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94" name="Google Shape;9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49800" y="2323200"/>
            <a:ext cx="3230500" cy="32297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95" name="Google Shape;9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8099" y="2399407"/>
            <a:ext cx="3492549" cy="316408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1152554" y="3199507"/>
            <a:ext cx="2330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Adaptive Workflow</a:t>
            </a:r>
            <a:endParaRPr/>
          </a:p>
        </p:txBody>
      </p:sp>
      <p:sp>
        <p:nvSpPr>
          <p:cNvPr id="97" name="Google Shape;97;p14"/>
          <p:cNvSpPr txBox="1"/>
          <p:nvPr/>
        </p:nvSpPr>
        <p:spPr>
          <a:xfrm>
            <a:off x="866775" y="4075807"/>
            <a:ext cx="2901999" cy="1097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Design and implement a conditional processing pipeline using </a:t>
            </a:r>
            <a:r>
              <a:rPr b="1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LangGraph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to manage state and dynamically route tasks based on classification certainty.</a:t>
            </a:r>
            <a:endParaRPr/>
          </a:p>
        </p:txBody>
      </p:sp>
      <p:sp>
        <p:nvSpPr>
          <p:cNvPr id="98" name="Google Shape;98;p14"/>
          <p:cNvSpPr txBox="1"/>
          <p:nvPr/>
        </p:nvSpPr>
        <p:spPr>
          <a:xfrm>
            <a:off x="4848888" y="3123300"/>
            <a:ext cx="2840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Optimize Classification and Ana</a:t>
            </a:r>
            <a:r>
              <a:rPr b="1" lang="en-US" sz="1800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lysis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4330425" y="3991550"/>
            <a:ext cx="32304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Experiment  with </a:t>
            </a:r>
            <a:r>
              <a:rPr b="1" lang="en-US" sz="135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ResNet18, fine tuned with Lora for parameter-</a:t>
            </a:r>
            <a:r>
              <a:rPr b="1" lang="en-US" sz="135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efficiency</a:t>
            </a:r>
            <a:r>
              <a:rPr b="1" lang="en-US" sz="135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and CNN+LSTM+FC Layer for classification</a:t>
            </a:r>
            <a:endParaRPr b="0" i="0" sz="1350" u="none" cap="none" strike="noStrike">
              <a:solidFill>
                <a:srgbClr val="47556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Yolov8+SSIM </a:t>
            </a:r>
            <a:r>
              <a:rPr lang="en-US" sz="135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-  performance video analysis</a:t>
            </a:r>
            <a:endParaRPr sz="1350">
              <a:solidFill>
                <a:srgbClr val="47556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8474124" y="3275707"/>
            <a:ext cx="2800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Multi-Modal Resilience</a:t>
            </a:r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8423374" y="3999607"/>
            <a:ext cx="29019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Implement auxiliary data retrieval (audio transcription) and logic refinements to maintain quality and guarantee relevant contextual data.</a:t>
            </a:r>
            <a:endParaRPr/>
          </a:p>
        </p:txBody>
      </p:sp>
      <p:pic>
        <p:nvPicPr>
          <p:cNvPr descr="image.png" id="102" name="Google Shape;102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60525" y="2513707"/>
            <a:ext cx="5143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3" name="Google Shape;103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67400" y="2437507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4" name="Google Shape;104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645699" y="2513707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4"/>
          <p:cNvSpPr txBox="1"/>
          <p:nvPr/>
        </p:nvSpPr>
        <p:spPr>
          <a:xfrm>
            <a:off x="571500" y="571500"/>
            <a:ext cx="11601450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Project Objectives</a:t>
            </a:r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571500" y="1266825"/>
            <a:ext cx="11049000" cy="28575"/>
          </a:xfrm>
          <a:prstGeom prst="rect">
            <a:avLst/>
          </a:prstGeom>
          <a:solidFill>
            <a:srgbClr val="667E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/>
          <p:nvPr/>
        </p:nvSpPr>
        <p:spPr>
          <a:xfrm>
            <a:off x="571500" y="1266825"/>
            <a:ext cx="11049000" cy="28500"/>
          </a:xfrm>
          <a:prstGeom prst="rect">
            <a:avLst/>
          </a:prstGeom>
          <a:solidFill>
            <a:srgbClr val="667E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1925"/>
            <a:ext cx="3930325" cy="525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2050" y="1219125"/>
            <a:ext cx="3687900" cy="478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52150" y="1295325"/>
            <a:ext cx="3487450" cy="465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1775" y="6051325"/>
            <a:ext cx="3988301" cy="1185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/>
          <p:cNvSpPr txBox="1"/>
          <p:nvPr/>
        </p:nvSpPr>
        <p:spPr>
          <a:xfrm>
            <a:off x="571500" y="571500"/>
            <a:ext cx="11601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LangGraph Agentic AI Workflow </a:t>
            </a:r>
            <a:r>
              <a:rPr b="1" lang="en-US" sz="3150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- video analysis</a:t>
            </a:r>
            <a:endParaRPr/>
          </a:p>
        </p:txBody>
      </p:sp>
      <p:pic>
        <p:nvPicPr>
          <p:cNvPr id="117" name="Google Shape;117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67275" y="6014800"/>
            <a:ext cx="3930323" cy="118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/>
          <p:nvPr/>
        </p:nvSpPr>
        <p:spPr>
          <a:xfrm>
            <a:off x="571500" y="1317426"/>
            <a:ext cx="5550693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ResNet18 Backbone</a:t>
            </a:r>
            <a:endParaRPr/>
          </a:p>
        </p:txBody>
      </p:sp>
      <p:sp>
        <p:nvSpPr>
          <p:cNvPr id="123" name="Google Shape;123;p16"/>
          <p:cNvSpPr txBox="1"/>
          <p:nvPr/>
        </p:nvSpPr>
        <p:spPr>
          <a:xfrm>
            <a:off x="571500" y="2694682"/>
            <a:ext cx="5550693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LoRA Adaptation</a:t>
            </a:r>
            <a:endParaRPr/>
          </a:p>
        </p:txBody>
      </p:sp>
      <p:sp>
        <p:nvSpPr>
          <p:cNvPr id="124" name="Google Shape;124;p16"/>
          <p:cNvSpPr txBox="1"/>
          <p:nvPr/>
        </p:nvSpPr>
        <p:spPr>
          <a:xfrm>
            <a:off x="571500" y="4071937"/>
            <a:ext cx="5550693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Performance Metrics</a:t>
            </a:r>
            <a:endParaRPr/>
          </a:p>
        </p:txBody>
      </p:sp>
      <p:graphicFrame>
        <p:nvGraphicFramePr>
          <p:cNvPr id="125" name="Google Shape;125;p16"/>
          <p:cNvGraphicFramePr/>
          <p:nvPr/>
        </p:nvGraphicFramePr>
        <p:xfrm>
          <a:off x="571500" y="459581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{421C00D6-2C2C-4DB4-A341-6C98CF08C2C4}</a:tableStyleId>
              </a:tblPr>
              <a:tblGrid>
                <a:gridCol w="3769825"/>
                <a:gridCol w="1516550"/>
              </a:tblGrid>
              <a:tr h="512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350" u="none" cap="none" strike="noStrike">
                          <a:solidFill>
                            <a:srgbClr val="1E293B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Metric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5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350" u="none" cap="none" strike="noStrike">
                          <a:solidFill>
                            <a:srgbClr val="1E293B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Value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5F9"/>
                    </a:solidFill>
                  </a:tcPr>
                </a:tc>
              </a:tr>
              <a:tr h="512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350" u="none" cap="none" strike="noStrike">
                          <a:solidFill>
                            <a:srgbClr val="4755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Validation Accuracy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>
                          <a:solidFill>
                            <a:srgbClr val="4755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76.</a:t>
                      </a:r>
                      <a:r>
                        <a:rPr b="0" i="0" lang="en-US" sz="1350" u="none" cap="none" strike="noStrike">
                          <a:solidFill>
                            <a:srgbClr val="4755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.4%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350" u="none" cap="none" strike="noStrike">
                          <a:solidFill>
                            <a:srgbClr val="4755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F1 Score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>
                          <a:solidFill>
                            <a:srgbClr val="4755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76.4%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350" u="none" cap="none" strike="noStrike">
                          <a:solidFill>
                            <a:srgbClr val="4755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Trainable Params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350" u="none" cap="none" strike="noStrike">
                          <a:solidFill>
                            <a:srgbClr val="4755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0.5%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6" name="Google Shape;126;p16"/>
          <p:cNvSpPr txBox="1"/>
          <p:nvPr/>
        </p:nvSpPr>
        <p:spPr>
          <a:xfrm>
            <a:off x="666750" y="1802249"/>
            <a:ext cx="9525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27" name="Google Shape;127;p16"/>
          <p:cNvSpPr txBox="1"/>
          <p:nvPr/>
        </p:nvSpPr>
        <p:spPr>
          <a:xfrm>
            <a:off x="762000" y="1803201"/>
            <a:ext cx="5095875" cy="369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Residual connections: </a:t>
            </a:r>
            <a:r>
              <a:rPr b="0" i="1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H(x) = F(x) + x</a:t>
            </a:r>
            <a:endParaRPr/>
          </a:p>
        </p:txBody>
      </p:sp>
      <p:sp>
        <p:nvSpPr>
          <p:cNvPr id="128" name="Google Shape;128;p16"/>
          <p:cNvSpPr txBox="1"/>
          <p:nvPr/>
        </p:nvSpPr>
        <p:spPr>
          <a:xfrm>
            <a:off x="666750" y="2267039"/>
            <a:ext cx="9525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29" name="Google Shape;129;p16"/>
          <p:cNvSpPr txBox="1"/>
          <p:nvPr/>
        </p:nvSpPr>
        <p:spPr>
          <a:xfrm>
            <a:off x="762000" y="2267991"/>
            <a:ext cx="509587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Pre-trained on ImageNet weights.</a:t>
            </a:r>
            <a:endParaRPr/>
          </a:p>
        </p:txBody>
      </p:sp>
      <p:sp>
        <p:nvSpPr>
          <p:cNvPr id="130" name="Google Shape;130;p16"/>
          <p:cNvSpPr txBox="1"/>
          <p:nvPr/>
        </p:nvSpPr>
        <p:spPr>
          <a:xfrm>
            <a:off x="666750" y="3179504"/>
            <a:ext cx="9525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31" name="Google Shape;131;p16"/>
          <p:cNvSpPr txBox="1"/>
          <p:nvPr/>
        </p:nvSpPr>
        <p:spPr>
          <a:xfrm>
            <a:off x="762000" y="3180457"/>
            <a:ext cx="5095875" cy="369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Low-rank matrices: </a:t>
            </a:r>
            <a:r>
              <a:rPr b="0" i="1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W = W₀ + BA</a:t>
            </a:r>
            <a:endParaRPr/>
          </a:p>
        </p:txBody>
      </p:sp>
      <p:sp>
        <p:nvSpPr>
          <p:cNvPr id="132" name="Google Shape;132;p16"/>
          <p:cNvSpPr txBox="1"/>
          <p:nvPr/>
        </p:nvSpPr>
        <p:spPr>
          <a:xfrm>
            <a:off x="666750" y="3644294"/>
            <a:ext cx="9525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33" name="Google Shape;133;p16"/>
          <p:cNvSpPr txBox="1"/>
          <p:nvPr/>
        </p:nvSpPr>
        <p:spPr>
          <a:xfrm>
            <a:off x="762000" y="3645247"/>
            <a:ext cx="509587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Rank r = 4 (Only 0.5% params trainable).</a:t>
            </a:r>
            <a:endParaRPr/>
          </a:p>
        </p:txBody>
      </p:sp>
      <p:sp>
        <p:nvSpPr>
          <p:cNvPr id="134" name="Google Shape;134;p16"/>
          <p:cNvSpPr/>
          <p:nvPr/>
        </p:nvSpPr>
        <p:spPr>
          <a:xfrm>
            <a:off x="571500" y="5093940"/>
            <a:ext cx="3769816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6"/>
          <p:cNvSpPr/>
          <p:nvPr/>
        </p:nvSpPr>
        <p:spPr>
          <a:xfrm>
            <a:off x="4341316" y="5093940"/>
            <a:ext cx="1516558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6"/>
          <p:cNvSpPr/>
          <p:nvPr/>
        </p:nvSpPr>
        <p:spPr>
          <a:xfrm>
            <a:off x="571500" y="5606355"/>
            <a:ext cx="3769816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6"/>
          <p:cNvSpPr/>
          <p:nvPr/>
        </p:nvSpPr>
        <p:spPr>
          <a:xfrm>
            <a:off x="4341316" y="5606355"/>
            <a:ext cx="1516558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6"/>
          <p:cNvSpPr/>
          <p:nvPr/>
        </p:nvSpPr>
        <p:spPr>
          <a:xfrm>
            <a:off x="571500" y="6118770"/>
            <a:ext cx="3769816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4341316" y="6118770"/>
            <a:ext cx="1516558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6"/>
          <p:cNvSpPr/>
          <p:nvPr/>
        </p:nvSpPr>
        <p:spPr>
          <a:xfrm>
            <a:off x="571500" y="6631185"/>
            <a:ext cx="3769816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6"/>
          <p:cNvSpPr/>
          <p:nvPr/>
        </p:nvSpPr>
        <p:spPr>
          <a:xfrm>
            <a:off x="4341316" y="6631185"/>
            <a:ext cx="1516558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6"/>
          <p:cNvSpPr txBox="1"/>
          <p:nvPr/>
        </p:nvSpPr>
        <p:spPr>
          <a:xfrm>
            <a:off x="571500" y="212526"/>
            <a:ext cx="11601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Classification Architecture </a:t>
            </a:r>
            <a:endParaRPr sz="700"/>
          </a:p>
        </p:txBody>
      </p:sp>
      <p:sp>
        <p:nvSpPr>
          <p:cNvPr id="143" name="Google Shape;143;p16"/>
          <p:cNvSpPr/>
          <p:nvPr/>
        </p:nvSpPr>
        <p:spPr>
          <a:xfrm>
            <a:off x="571500" y="907851"/>
            <a:ext cx="11049000" cy="28575"/>
          </a:xfrm>
          <a:prstGeom prst="rect">
            <a:avLst/>
          </a:prstGeom>
          <a:solidFill>
            <a:srgbClr val="667E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2400" y="893725"/>
            <a:ext cx="5189824" cy="581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6"/>
          <p:cNvSpPr txBox="1"/>
          <p:nvPr/>
        </p:nvSpPr>
        <p:spPr>
          <a:xfrm>
            <a:off x="6340275" y="116625"/>
            <a:ext cx="5034900" cy="8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000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ResNet18+Lora is preferred model for Routing due to </a:t>
            </a:r>
            <a:r>
              <a:rPr b="1" lang="en-US" sz="1000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high-performance classification, reduced training costs.</a:t>
            </a:r>
            <a:endParaRPr b="1" sz="1000">
              <a:solidFill>
                <a:srgbClr val="764BA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/>
          <p:nvPr/>
        </p:nvSpPr>
        <p:spPr>
          <a:xfrm>
            <a:off x="571500" y="4452937"/>
            <a:ext cx="5550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Performance Metrics</a:t>
            </a:r>
            <a:endParaRPr/>
          </a:p>
        </p:txBody>
      </p:sp>
      <p:graphicFrame>
        <p:nvGraphicFramePr>
          <p:cNvPr id="151" name="Google Shape;151;p17"/>
          <p:cNvGraphicFramePr/>
          <p:nvPr/>
        </p:nvGraphicFramePr>
        <p:xfrm>
          <a:off x="571500" y="497681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{421C00D6-2C2C-4DB4-A341-6C98CF08C2C4}</a:tableStyleId>
              </a:tblPr>
              <a:tblGrid>
                <a:gridCol w="3769825"/>
                <a:gridCol w="1516550"/>
              </a:tblGrid>
              <a:tr h="512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350" u="none" cap="none" strike="noStrike">
                          <a:solidFill>
                            <a:srgbClr val="1E293B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Metric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5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350" u="none" cap="none" strike="noStrike">
                          <a:solidFill>
                            <a:srgbClr val="1E293B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Value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5F9"/>
                    </a:solidFill>
                  </a:tcPr>
                </a:tc>
              </a:tr>
              <a:tr h="512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350" u="none" cap="none" strike="noStrike">
                          <a:solidFill>
                            <a:srgbClr val="4755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Validation Accuracy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>
                          <a:solidFill>
                            <a:srgbClr val="4755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85.</a:t>
                      </a:r>
                      <a:r>
                        <a:rPr b="0" i="0" lang="en-US" sz="1350" u="none" cap="none" strike="noStrike">
                          <a:solidFill>
                            <a:srgbClr val="4755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4%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350" u="none" cap="none" strike="noStrike">
                          <a:solidFill>
                            <a:srgbClr val="4755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F1 Score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>
                          <a:solidFill>
                            <a:srgbClr val="4755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84.</a:t>
                      </a:r>
                      <a:r>
                        <a:rPr b="0" i="0" lang="en-US" sz="1350" u="none" cap="none" strike="noStrike">
                          <a:solidFill>
                            <a:srgbClr val="4755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1%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2" name="Google Shape;152;p17"/>
          <p:cNvSpPr/>
          <p:nvPr/>
        </p:nvSpPr>
        <p:spPr>
          <a:xfrm>
            <a:off x="571500" y="5093940"/>
            <a:ext cx="3769800" cy="96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7"/>
          <p:cNvSpPr/>
          <p:nvPr/>
        </p:nvSpPr>
        <p:spPr>
          <a:xfrm>
            <a:off x="4341316" y="5093940"/>
            <a:ext cx="1516500" cy="96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7"/>
          <p:cNvSpPr/>
          <p:nvPr/>
        </p:nvSpPr>
        <p:spPr>
          <a:xfrm>
            <a:off x="571500" y="5606355"/>
            <a:ext cx="3769800" cy="96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7"/>
          <p:cNvSpPr/>
          <p:nvPr/>
        </p:nvSpPr>
        <p:spPr>
          <a:xfrm>
            <a:off x="4341316" y="5606355"/>
            <a:ext cx="1516500" cy="96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7"/>
          <p:cNvSpPr/>
          <p:nvPr/>
        </p:nvSpPr>
        <p:spPr>
          <a:xfrm>
            <a:off x="571500" y="6118770"/>
            <a:ext cx="3769800" cy="96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7"/>
          <p:cNvSpPr/>
          <p:nvPr/>
        </p:nvSpPr>
        <p:spPr>
          <a:xfrm>
            <a:off x="4341316" y="6118770"/>
            <a:ext cx="1516500" cy="96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7"/>
          <p:cNvSpPr/>
          <p:nvPr/>
        </p:nvSpPr>
        <p:spPr>
          <a:xfrm>
            <a:off x="571500" y="6631185"/>
            <a:ext cx="3769800" cy="96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7"/>
          <p:cNvSpPr/>
          <p:nvPr/>
        </p:nvSpPr>
        <p:spPr>
          <a:xfrm>
            <a:off x="4341316" y="6631185"/>
            <a:ext cx="1516500" cy="96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7"/>
          <p:cNvSpPr txBox="1"/>
          <p:nvPr/>
        </p:nvSpPr>
        <p:spPr>
          <a:xfrm>
            <a:off x="571500" y="212526"/>
            <a:ext cx="11601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CNN-LSTM-FC Pipeline for Activity </a:t>
            </a:r>
            <a:r>
              <a:rPr b="1" lang="en-US" sz="3150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Classification</a:t>
            </a:r>
            <a:endParaRPr/>
          </a:p>
        </p:txBody>
      </p:sp>
      <p:sp>
        <p:nvSpPr>
          <p:cNvPr id="161" name="Google Shape;161;p17"/>
          <p:cNvSpPr/>
          <p:nvPr/>
        </p:nvSpPr>
        <p:spPr>
          <a:xfrm>
            <a:off x="571500" y="907851"/>
            <a:ext cx="11049000" cy="28500"/>
          </a:xfrm>
          <a:prstGeom prst="rect">
            <a:avLst/>
          </a:prstGeom>
          <a:solidFill>
            <a:srgbClr val="667E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4500" y="1088750"/>
            <a:ext cx="4624525" cy="561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7"/>
          <p:cNvSpPr txBox="1"/>
          <p:nvPr/>
        </p:nvSpPr>
        <p:spPr>
          <a:xfrm>
            <a:off x="660675" y="794250"/>
            <a:ext cx="43287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50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CNN -Spatial</a:t>
            </a:r>
            <a:endParaRPr b="1" sz="2250">
              <a:solidFill>
                <a:srgbClr val="764BA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</a:rPr>
              <a:t>Role:</a:t>
            </a:r>
            <a:r>
              <a:rPr lang="en-US" sz="1100">
                <a:solidFill>
                  <a:schemeClr val="dk1"/>
                </a:solidFill>
              </a:rPr>
              <a:t> Feature Extraction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</a:rPr>
              <a:t>Description:</a:t>
            </a:r>
            <a:r>
              <a:rPr lang="en-US" sz="1100">
                <a:solidFill>
                  <a:schemeClr val="dk1"/>
                </a:solidFill>
              </a:rPr>
              <a:t> Extracts robust feature vectors from each individual video frame.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50">
              <a:solidFill>
                <a:srgbClr val="764BA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4" name="Google Shape;164;p17"/>
          <p:cNvSpPr txBox="1"/>
          <p:nvPr/>
        </p:nvSpPr>
        <p:spPr>
          <a:xfrm>
            <a:off x="571500" y="1902075"/>
            <a:ext cx="40533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50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LSTM -Temporal</a:t>
            </a:r>
            <a:endParaRPr b="1" sz="2250">
              <a:solidFill>
                <a:srgbClr val="764BA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</a:rPr>
              <a:t>Role:</a:t>
            </a:r>
            <a:r>
              <a:rPr lang="en-US" sz="1100">
                <a:solidFill>
                  <a:schemeClr val="dk1"/>
                </a:solidFill>
              </a:rPr>
              <a:t> Temporal Modeling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</a:rPr>
              <a:t>Description:</a:t>
            </a:r>
            <a:r>
              <a:rPr lang="en-US" sz="1100">
                <a:solidFill>
                  <a:schemeClr val="dk1"/>
                </a:solidFill>
              </a:rPr>
              <a:t> Processes the sequence of feature vectors to model dependencies over time.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50">
              <a:solidFill>
                <a:srgbClr val="764BA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5" name="Google Shape;165;p17"/>
          <p:cNvSpPr txBox="1"/>
          <p:nvPr/>
        </p:nvSpPr>
        <p:spPr>
          <a:xfrm>
            <a:off x="660675" y="3001900"/>
            <a:ext cx="4256100" cy="12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50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FC -Classification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</a:rPr>
              <a:t>Role:</a:t>
            </a:r>
            <a:r>
              <a:rPr lang="en-US" sz="1100">
                <a:solidFill>
                  <a:schemeClr val="dk1"/>
                </a:solidFill>
              </a:rPr>
              <a:t> Classification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</a:rPr>
              <a:t>Description:</a:t>
            </a:r>
            <a:r>
              <a:rPr lang="en-US" sz="1100">
                <a:solidFill>
                  <a:schemeClr val="dk1"/>
                </a:solidFill>
              </a:rPr>
              <a:t> Softmax layer performs final class prediction for the entire activity sequence.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70" name="Google Shape;17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1676400"/>
            <a:ext cx="52863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8"/>
          <p:cNvSpPr txBox="1"/>
          <p:nvPr/>
        </p:nvSpPr>
        <p:spPr>
          <a:xfrm>
            <a:off x="571500" y="5581650"/>
            <a:ext cx="528637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YOLOv8 Real-time Identification</a:t>
            </a:r>
            <a:endParaRPr/>
          </a:p>
        </p:txBody>
      </p:sp>
      <p:sp>
        <p:nvSpPr>
          <p:cNvPr id="172" name="Google Shape;172;p18"/>
          <p:cNvSpPr txBox="1"/>
          <p:nvPr/>
        </p:nvSpPr>
        <p:spPr>
          <a:xfrm>
            <a:off x="6334125" y="1676400"/>
            <a:ext cx="5550693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Key Components</a:t>
            </a:r>
            <a:endParaRPr/>
          </a:p>
        </p:txBody>
      </p:sp>
      <p:sp>
        <p:nvSpPr>
          <p:cNvPr id="173" name="Google Shape;173;p18"/>
          <p:cNvSpPr txBox="1"/>
          <p:nvPr/>
        </p:nvSpPr>
        <p:spPr>
          <a:xfrm>
            <a:off x="6334125" y="3840349"/>
            <a:ext cx="5550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Extraction Efficiency</a:t>
            </a:r>
            <a:endParaRPr/>
          </a:p>
        </p:txBody>
      </p:sp>
      <p:sp>
        <p:nvSpPr>
          <p:cNvPr id="174" name="Google Shape;174;p18"/>
          <p:cNvSpPr txBox="1"/>
          <p:nvPr/>
        </p:nvSpPr>
        <p:spPr>
          <a:xfrm>
            <a:off x="6524625" y="2162175"/>
            <a:ext cx="509587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4290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YOLOv8n: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Real-time identification of human subjects.</a:t>
            </a:r>
            <a:endParaRPr/>
          </a:p>
        </p:txBody>
      </p:sp>
      <p:sp>
        <p:nvSpPr>
          <p:cNvPr id="175" name="Google Shape;175;p18"/>
          <p:cNvSpPr txBox="1"/>
          <p:nvPr/>
        </p:nvSpPr>
        <p:spPr>
          <a:xfrm>
            <a:off x="6524625" y="2531715"/>
            <a:ext cx="5095875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4290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SSIM Analysis: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Measures visual similarity between consecutive frames.</a:t>
            </a:r>
            <a:endParaRPr/>
          </a:p>
        </p:txBody>
      </p:sp>
      <p:sp>
        <p:nvSpPr>
          <p:cNvPr id="176" name="Google Shape;176;p18"/>
          <p:cNvSpPr txBox="1"/>
          <p:nvPr/>
        </p:nvSpPr>
        <p:spPr>
          <a:xfrm>
            <a:off x="6524625" y="3175545"/>
            <a:ext cx="50958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4290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Dual-Criteria: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Select if SSIM ≤ 0.85 AND human detected.</a:t>
            </a:r>
            <a:endParaRPr b="0" i="0" sz="1350" u="none" cap="none" strike="noStrike">
              <a:solidFill>
                <a:srgbClr val="47556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Select Frame and create a highlighted short video.</a:t>
            </a:r>
            <a:endParaRPr sz="1350">
              <a:solidFill>
                <a:srgbClr val="47556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" name="Google Shape;177;p18"/>
          <p:cNvSpPr txBox="1"/>
          <p:nvPr/>
        </p:nvSpPr>
        <p:spPr>
          <a:xfrm>
            <a:off x="6429375" y="4172783"/>
            <a:ext cx="9525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78" name="Google Shape;178;p18"/>
          <p:cNvSpPr txBox="1"/>
          <p:nvPr/>
        </p:nvSpPr>
        <p:spPr>
          <a:xfrm>
            <a:off x="6524625" y="4173735"/>
            <a:ext cx="50958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Target: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≤ 10% of total frames</a:t>
            </a:r>
            <a:endParaRPr/>
          </a:p>
        </p:txBody>
      </p:sp>
      <p:sp>
        <p:nvSpPr>
          <p:cNvPr id="179" name="Google Shape;179;p18"/>
          <p:cNvSpPr txBox="1"/>
          <p:nvPr/>
        </p:nvSpPr>
        <p:spPr>
          <a:xfrm>
            <a:off x="6429375" y="4542323"/>
            <a:ext cx="9525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80" name="Google Shape;180;p18"/>
          <p:cNvSpPr txBox="1"/>
          <p:nvPr/>
        </p:nvSpPr>
        <p:spPr>
          <a:xfrm>
            <a:off x="6524625" y="4543276"/>
            <a:ext cx="509587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Achieved: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8.7% keyframe rate</a:t>
            </a:r>
            <a:endParaRPr/>
          </a:p>
        </p:txBody>
      </p:sp>
      <p:sp>
        <p:nvSpPr>
          <p:cNvPr id="181" name="Google Shape;181;p18"/>
          <p:cNvSpPr txBox="1"/>
          <p:nvPr/>
        </p:nvSpPr>
        <p:spPr>
          <a:xfrm>
            <a:off x="6429375" y="4911863"/>
            <a:ext cx="9525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82" name="Google Shape;182;p18"/>
          <p:cNvSpPr txBox="1"/>
          <p:nvPr/>
        </p:nvSpPr>
        <p:spPr>
          <a:xfrm>
            <a:off x="6524625" y="4912816"/>
            <a:ext cx="509587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Result: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91.3% reduction in LLM tokens</a:t>
            </a:r>
            <a:endParaRPr/>
          </a:p>
        </p:txBody>
      </p:sp>
      <p:pic>
        <p:nvPicPr>
          <p:cNvPr descr="image.png" id="183" name="Google Shape;18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76975" y="2219325"/>
            <a:ext cx="15240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84" name="Google Shape;184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57925" y="2588865"/>
            <a:ext cx="19050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85" name="Google Shape;185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67450" y="3232695"/>
            <a:ext cx="17145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8"/>
          <p:cNvSpPr txBox="1"/>
          <p:nvPr/>
        </p:nvSpPr>
        <p:spPr>
          <a:xfrm>
            <a:off x="571500" y="571500"/>
            <a:ext cx="11601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Video Analysis</a:t>
            </a:r>
            <a:r>
              <a:rPr b="1" lang="en-US" sz="3150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i="0" lang="en-US" sz="315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Pipeline</a:t>
            </a:r>
            <a:endParaRPr/>
          </a:p>
        </p:txBody>
      </p:sp>
      <p:sp>
        <p:nvSpPr>
          <p:cNvPr id="187" name="Google Shape;187;p18"/>
          <p:cNvSpPr/>
          <p:nvPr/>
        </p:nvSpPr>
        <p:spPr>
          <a:xfrm>
            <a:off x="571500" y="1266825"/>
            <a:ext cx="11049000" cy="28575"/>
          </a:xfrm>
          <a:prstGeom prst="rect">
            <a:avLst/>
          </a:prstGeom>
          <a:solidFill>
            <a:srgbClr val="667E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1025" y="2366475"/>
            <a:ext cx="5171750" cy="214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93" name="Google Shape;19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1720304"/>
            <a:ext cx="5429250" cy="21658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94" name="Google Shape;19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1250" y="1720304"/>
            <a:ext cx="5429250" cy="216589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9"/>
          <p:cNvSpPr txBox="1"/>
          <p:nvPr/>
        </p:nvSpPr>
        <p:spPr>
          <a:xfrm>
            <a:off x="809625" y="1920329"/>
            <a:ext cx="52407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2860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Test Case A: Cricket</a:t>
            </a:r>
            <a:endParaRPr/>
          </a:p>
        </p:txBody>
      </p:sp>
      <p:sp>
        <p:nvSpPr>
          <p:cNvPr id="196" name="Google Shape;196;p19"/>
          <p:cNvSpPr txBox="1"/>
          <p:nvPr/>
        </p:nvSpPr>
        <p:spPr>
          <a:xfrm>
            <a:off x="809625" y="2425154"/>
            <a:ext cx="4991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Path: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High-Confidence (Efficient)</a:t>
            </a:r>
            <a:endParaRPr/>
          </a:p>
        </p:txBody>
      </p:sp>
      <p:sp>
        <p:nvSpPr>
          <p:cNvPr id="197" name="Google Shape;197;p19"/>
          <p:cNvSpPr txBox="1"/>
          <p:nvPr/>
        </p:nvSpPr>
        <p:spPr>
          <a:xfrm>
            <a:off x="809625" y="2870894"/>
            <a:ext cx="4991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Conf: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98.2% | </a:t>
            </a:r>
            <a:r>
              <a:rPr b="1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Query: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"cricket shot"</a:t>
            </a:r>
            <a:endParaRPr/>
          </a:p>
        </p:txBody>
      </p:sp>
      <p:sp>
        <p:nvSpPr>
          <p:cNvPr id="198" name="Google Shape;198;p19"/>
          <p:cNvSpPr txBox="1"/>
          <p:nvPr/>
        </p:nvSpPr>
        <p:spPr>
          <a:xfrm>
            <a:off x="809625" y="3316634"/>
            <a:ext cx="4991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Action: Keyframe extraction - </a:t>
            </a:r>
            <a:r>
              <a:rPr i="1" lang="en-US" sz="135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Successful</a:t>
            </a:r>
            <a:endParaRPr/>
          </a:p>
        </p:txBody>
      </p:sp>
      <p:sp>
        <p:nvSpPr>
          <p:cNvPr id="199" name="Google Shape;199;p19"/>
          <p:cNvSpPr txBox="1"/>
          <p:nvPr/>
        </p:nvSpPr>
        <p:spPr>
          <a:xfrm>
            <a:off x="6429375" y="1920329"/>
            <a:ext cx="5240655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2860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Test Case B: Running</a:t>
            </a:r>
            <a:endParaRPr/>
          </a:p>
        </p:txBody>
      </p:sp>
      <p:sp>
        <p:nvSpPr>
          <p:cNvPr id="200" name="Google Shape;200;p19"/>
          <p:cNvSpPr txBox="1"/>
          <p:nvPr/>
        </p:nvSpPr>
        <p:spPr>
          <a:xfrm>
            <a:off x="6429375" y="2425154"/>
            <a:ext cx="4991100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Path: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High-Confidence (Efficient)</a:t>
            </a:r>
            <a:endParaRPr/>
          </a:p>
        </p:txBody>
      </p:sp>
      <p:sp>
        <p:nvSpPr>
          <p:cNvPr id="201" name="Google Shape;201;p19"/>
          <p:cNvSpPr txBox="1"/>
          <p:nvPr/>
        </p:nvSpPr>
        <p:spPr>
          <a:xfrm>
            <a:off x="6429375" y="2870894"/>
            <a:ext cx="4991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Conf: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9</a:t>
            </a:r>
            <a:r>
              <a:rPr lang="en-US" sz="135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9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-US" sz="135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72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% | </a:t>
            </a:r>
            <a:r>
              <a:rPr b="1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Query: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"</a:t>
            </a:r>
            <a:r>
              <a:rPr lang="en-US" sz="135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playing cello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"</a:t>
            </a:r>
            <a:endParaRPr/>
          </a:p>
        </p:txBody>
      </p:sp>
      <p:sp>
        <p:nvSpPr>
          <p:cNvPr id="202" name="Google Shape;202;p19"/>
          <p:cNvSpPr txBox="1"/>
          <p:nvPr/>
        </p:nvSpPr>
        <p:spPr>
          <a:xfrm>
            <a:off x="6429375" y="3316634"/>
            <a:ext cx="4991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Action: Keyframe extraction - </a:t>
            </a:r>
            <a:r>
              <a:rPr i="1" lang="en-US" sz="135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Successful</a:t>
            </a:r>
            <a:endParaRPr/>
          </a:p>
        </p:txBody>
      </p:sp>
      <p:sp>
        <p:nvSpPr>
          <p:cNvPr id="203" name="Google Shape;203;p19"/>
          <p:cNvSpPr txBox="1"/>
          <p:nvPr/>
        </p:nvSpPr>
        <p:spPr>
          <a:xfrm>
            <a:off x="571500" y="571500"/>
            <a:ext cx="11601450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Video Summarization Results</a:t>
            </a:r>
            <a:endParaRPr/>
          </a:p>
        </p:txBody>
      </p:sp>
      <p:sp>
        <p:nvSpPr>
          <p:cNvPr id="204" name="Google Shape;204;p19"/>
          <p:cNvSpPr/>
          <p:nvPr/>
        </p:nvSpPr>
        <p:spPr>
          <a:xfrm>
            <a:off x="571500" y="1266825"/>
            <a:ext cx="11049000" cy="28575"/>
          </a:xfrm>
          <a:prstGeom prst="rect">
            <a:avLst/>
          </a:prstGeom>
          <a:solidFill>
            <a:srgbClr val="667E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9850" y="4076850"/>
            <a:ext cx="5993601" cy="180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75" y="4020600"/>
            <a:ext cx="6066726" cy="194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11" name="Google Shape;21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4076700"/>
            <a:ext cx="5429250" cy="216589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0"/>
          <p:cNvSpPr txBox="1"/>
          <p:nvPr/>
        </p:nvSpPr>
        <p:spPr>
          <a:xfrm>
            <a:off x="809625" y="4276725"/>
            <a:ext cx="5240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2860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Case C: Unknown</a:t>
            </a:r>
            <a:endParaRPr/>
          </a:p>
        </p:txBody>
      </p:sp>
      <p:sp>
        <p:nvSpPr>
          <p:cNvPr id="213" name="Google Shape;213;p20"/>
          <p:cNvSpPr txBox="1"/>
          <p:nvPr/>
        </p:nvSpPr>
        <p:spPr>
          <a:xfrm>
            <a:off x="809625" y="4781550"/>
            <a:ext cx="4991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Path: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Low-Confidence (Resilient)</a:t>
            </a:r>
            <a:endParaRPr/>
          </a:p>
        </p:txBody>
      </p:sp>
      <p:sp>
        <p:nvSpPr>
          <p:cNvPr id="214" name="Google Shape;214;p20"/>
          <p:cNvSpPr txBox="1"/>
          <p:nvPr/>
        </p:nvSpPr>
        <p:spPr>
          <a:xfrm>
            <a:off x="809625" y="5227290"/>
            <a:ext cx="4991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Conf: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42.0% | </a:t>
            </a:r>
            <a:r>
              <a:rPr b="1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Query: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"unknown"</a:t>
            </a:r>
            <a:endParaRPr/>
          </a:p>
        </p:txBody>
      </p:sp>
      <p:sp>
        <p:nvSpPr>
          <p:cNvPr id="215" name="Google Shape;215;p20"/>
          <p:cNvSpPr txBox="1"/>
          <p:nvPr/>
        </p:nvSpPr>
        <p:spPr>
          <a:xfrm>
            <a:off x="809625" y="5673030"/>
            <a:ext cx="4991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Action: Audio Transcription - Extr</a:t>
            </a:r>
            <a:r>
              <a:rPr i="1" lang="en-US" sz="135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action unsuccessful</a:t>
            </a:r>
            <a:endParaRPr/>
          </a:p>
        </p:txBody>
      </p:sp>
      <p:sp>
        <p:nvSpPr>
          <p:cNvPr id="216" name="Google Shape;216;p20"/>
          <p:cNvSpPr txBox="1"/>
          <p:nvPr/>
        </p:nvSpPr>
        <p:spPr>
          <a:xfrm>
            <a:off x="571500" y="571500"/>
            <a:ext cx="11601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Video Summarization Results</a:t>
            </a:r>
            <a:endParaRPr/>
          </a:p>
        </p:txBody>
      </p:sp>
      <p:sp>
        <p:nvSpPr>
          <p:cNvPr id="217" name="Google Shape;217;p20"/>
          <p:cNvSpPr/>
          <p:nvPr/>
        </p:nvSpPr>
        <p:spPr>
          <a:xfrm>
            <a:off x="571500" y="1266825"/>
            <a:ext cx="11049000" cy="28500"/>
          </a:xfrm>
          <a:prstGeom prst="rect">
            <a:avLst/>
          </a:prstGeom>
          <a:solidFill>
            <a:srgbClr val="667E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7722" y="1913700"/>
            <a:ext cx="5922761" cy="17801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19" name="Google Shape;21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500" y="1603063"/>
            <a:ext cx="5429250" cy="216589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0"/>
          <p:cNvSpPr txBox="1"/>
          <p:nvPr/>
        </p:nvSpPr>
        <p:spPr>
          <a:xfrm>
            <a:off x="560025" y="1803088"/>
            <a:ext cx="5240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2860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Case D: Punch</a:t>
            </a:r>
            <a:endParaRPr/>
          </a:p>
        </p:txBody>
      </p:sp>
      <p:sp>
        <p:nvSpPr>
          <p:cNvPr id="221" name="Google Shape;221;p20"/>
          <p:cNvSpPr txBox="1"/>
          <p:nvPr/>
        </p:nvSpPr>
        <p:spPr>
          <a:xfrm>
            <a:off x="560025" y="2307913"/>
            <a:ext cx="4991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Path: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Low-Confidence (Resilient)</a:t>
            </a:r>
            <a:endParaRPr/>
          </a:p>
        </p:txBody>
      </p:sp>
      <p:sp>
        <p:nvSpPr>
          <p:cNvPr id="222" name="Google Shape;222;p20"/>
          <p:cNvSpPr txBox="1"/>
          <p:nvPr/>
        </p:nvSpPr>
        <p:spPr>
          <a:xfrm>
            <a:off x="560025" y="2753653"/>
            <a:ext cx="4991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Conf: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55.7% | </a:t>
            </a:r>
            <a:r>
              <a:rPr b="1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Query: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"boxing"</a:t>
            </a:r>
            <a:endParaRPr/>
          </a:p>
        </p:txBody>
      </p:sp>
      <p:sp>
        <p:nvSpPr>
          <p:cNvPr id="223" name="Google Shape;223;p20"/>
          <p:cNvSpPr txBox="1"/>
          <p:nvPr/>
        </p:nvSpPr>
        <p:spPr>
          <a:xfrm>
            <a:off x="560025" y="3199393"/>
            <a:ext cx="4991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Action: Audio Refinement (Normalized) Ext</a:t>
            </a:r>
            <a:r>
              <a:rPr i="1" lang="en-US" sz="135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raction</a:t>
            </a:r>
            <a:r>
              <a:rPr b="0" i="1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unsuccessful</a:t>
            </a:r>
            <a:endParaRPr/>
          </a:p>
        </p:txBody>
      </p:sp>
      <p:pic>
        <p:nvPicPr>
          <p:cNvPr id="224" name="Google Shape;22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5100" y="4029400"/>
            <a:ext cx="5858602" cy="206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29" name="Google Shape;22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2912715"/>
            <a:ext cx="2547937" cy="32231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30" name="Google Shape;23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5187" y="2912715"/>
            <a:ext cx="2547937" cy="32231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31" name="Google Shape;231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38875" y="2912715"/>
            <a:ext cx="2547937" cy="32231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32" name="Google Shape;232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72562" y="2912715"/>
            <a:ext cx="2547937" cy="322317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1"/>
          <p:cNvSpPr txBox="1"/>
          <p:nvPr/>
        </p:nvSpPr>
        <p:spPr>
          <a:xfrm>
            <a:off x="571500" y="2017365"/>
            <a:ext cx="11049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The objectives of creating a robust, adaptive, and modular AI pipeline using LangGraph were successfully met, featuring parameter-efficient fine-tuning and resource-conscious summarization.</a:t>
            </a:r>
            <a:endParaRPr/>
          </a:p>
        </p:txBody>
      </p:sp>
      <p:sp>
        <p:nvSpPr>
          <p:cNvPr id="234" name="Google Shape;234;p21"/>
          <p:cNvSpPr txBox="1"/>
          <p:nvPr/>
        </p:nvSpPr>
        <p:spPr>
          <a:xfrm>
            <a:off x="817840" y="3941415"/>
            <a:ext cx="2055256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Verified Resilience</a:t>
            </a:r>
            <a:endParaRPr/>
          </a:p>
        </p:txBody>
      </p:sp>
      <p:sp>
        <p:nvSpPr>
          <p:cNvPr id="235" name="Google Shape;235;p21"/>
          <p:cNvSpPr txBox="1"/>
          <p:nvPr/>
        </p:nvSpPr>
        <p:spPr>
          <a:xfrm>
            <a:off x="866775" y="4922490"/>
            <a:ext cx="1957387" cy="822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Multi-modal fallbacks provide comprehensive analysis.</a:t>
            </a:r>
            <a:endParaRPr/>
          </a:p>
        </p:txBody>
      </p:sp>
      <p:sp>
        <p:nvSpPr>
          <p:cNvPr id="236" name="Google Shape;236;p21"/>
          <p:cNvSpPr txBox="1"/>
          <p:nvPr/>
        </p:nvSpPr>
        <p:spPr>
          <a:xfrm>
            <a:off x="4089082" y="3941415"/>
            <a:ext cx="1180147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Efficiency</a:t>
            </a:r>
            <a:endParaRPr/>
          </a:p>
        </p:txBody>
      </p:sp>
      <p:sp>
        <p:nvSpPr>
          <p:cNvPr id="237" name="Google Shape;237;p21"/>
          <p:cNvSpPr txBox="1"/>
          <p:nvPr/>
        </p:nvSpPr>
        <p:spPr>
          <a:xfrm>
            <a:off x="3700462" y="4589115"/>
            <a:ext cx="1957387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91.3% reduction in token consumption.</a:t>
            </a:r>
            <a:endParaRPr/>
          </a:p>
        </p:txBody>
      </p:sp>
      <p:sp>
        <p:nvSpPr>
          <p:cNvPr id="238" name="Google Shape;238;p21"/>
          <p:cNvSpPr txBox="1"/>
          <p:nvPr/>
        </p:nvSpPr>
        <p:spPr>
          <a:xfrm>
            <a:off x="6727745" y="3941415"/>
            <a:ext cx="1570196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State-Aware</a:t>
            </a:r>
            <a:endParaRPr/>
          </a:p>
        </p:txBody>
      </p:sp>
      <p:sp>
        <p:nvSpPr>
          <p:cNvPr id="239" name="Google Shape;239;p21"/>
          <p:cNvSpPr txBox="1"/>
          <p:nvPr/>
        </p:nvSpPr>
        <p:spPr>
          <a:xfrm>
            <a:off x="6534150" y="4589115"/>
            <a:ext cx="1957387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Reliable operational control for future AI apps.</a:t>
            </a:r>
            <a:endParaRPr/>
          </a:p>
        </p:txBody>
      </p:sp>
      <p:sp>
        <p:nvSpPr>
          <p:cNvPr id="240" name="Google Shape;240;p21"/>
          <p:cNvSpPr txBox="1"/>
          <p:nvPr/>
        </p:nvSpPr>
        <p:spPr>
          <a:xfrm>
            <a:off x="9546431" y="3941415"/>
            <a:ext cx="1600200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Performance</a:t>
            </a:r>
            <a:endParaRPr/>
          </a:p>
        </p:txBody>
      </p:sp>
      <p:sp>
        <p:nvSpPr>
          <p:cNvPr id="241" name="Google Shape;241;p21"/>
          <p:cNvSpPr txBox="1"/>
          <p:nvPr/>
        </p:nvSpPr>
        <p:spPr>
          <a:xfrm>
            <a:off x="9367837" y="4589115"/>
            <a:ext cx="1957387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92.4% accuracy with only 0.5% trainable params.</a:t>
            </a:r>
            <a:endParaRPr/>
          </a:p>
        </p:txBody>
      </p:sp>
      <p:pic>
        <p:nvPicPr>
          <p:cNvPr descr="image.png" id="242" name="Google Shape;242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16868" y="325561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43" name="Google Shape;243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79131" y="3255615"/>
            <a:ext cx="4000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44" name="Google Shape;244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227093" y="3255615"/>
            <a:ext cx="5715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1"/>
          <p:cNvSpPr txBox="1"/>
          <p:nvPr/>
        </p:nvSpPr>
        <p:spPr>
          <a:xfrm>
            <a:off x="571500" y="571500"/>
            <a:ext cx="11601450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764BA2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  <a:endParaRPr/>
          </a:p>
        </p:txBody>
      </p:sp>
      <p:sp>
        <p:nvSpPr>
          <p:cNvPr id="246" name="Google Shape;246;p21"/>
          <p:cNvSpPr/>
          <p:nvPr/>
        </p:nvSpPr>
        <p:spPr>
          <a:xfrm>
            <a:off x="571500" y="1266825"/>
            <a:ext cx="11049000" cy="28575"/>
          </a:xfrm>
          <a:prstGeom prst="rect">
            <a:avLst/>
          </a:prstGeom>
          <a:solidFill>
            <a:srgbClr val="667E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